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7" r:id="rId2"/>
    <p:sldId id="294" r:id="rId3"/>
    <p:sldId id="265" r:id="rId4"/>
    <p:sldId id="288" r:id="rId5"/>
    <p:sldId id="287" r:id="rId6"/>
    <p:sldId id="290" r:id="rId7"/>
    <p:sldId id="291" r:id="rId8"/>
    <p:sldId id="292" r:id="rId9"/>
    <p:sldId id="286" r:id="rId10"/>
    <p:sldId id="293" r:id="rId11"/>
    <p:sldId id="276" r:id="rId12"/>
    <p:sldId id="289" r:id="rId13"/>
    <p:sldId id="295" r:id="rId14"/>
    <p:sldId id="296" r:id="rId15"/>
    <p:sldId id="297" r:id="rId16"/>
    <p:sldId id="298" r:id="rId17"/>
    <p:sldId id="300" r:id="rId18"/>
    <p:sldId id="299" r:id="rId19"/>
    <p:sldId id="301" r:id="rId20"/>
    <p:sldId id="302" r:id="rId21"/>
    <p:sldId id="303" r:id="rId22"/>
    <p:sldId id="304" r:id="rId23"/>
    <p:sldId id="305" r:id="rId24"/>
    <p:sldId id="306" r:id="rId25"/>
    <p:sldId id="307" r:id="rId26"/>
    <p:sldId id="308" r:id="rId27"/>
    <p:sldId id="309" r:id="rId28"/>
    <p:sldId id="310" r:id="rId29"/>
    <p:sldId id="311" r:id="rId30"/>
    <p:sldId id="312" r:id="rId31"/>
    <p:sldId id="313" r:id="rId32"/>
    <p:sldId id="285" r:id="rId3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73" d="100"/>
          <a:sy n="173" d="100"/>
        </p:scale>
        <p:origin x="-320"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99ACA9-A0DA-DF43-B1B6-A4B7068DF274}" type="datetimeFigureOut">
              <a:rPr lang="en-US" smtClean="0"/>
              <a:t>2/25/12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2A1408-B704-C343-B571-445687CFA0AF}" type="slidenum">
              <a:rPr lang="en-US" smtClean="0"/>
              <a:t>‹#›</a:t>
            </a:fld>
            <a:endParaRPr lang="en-US"/>
          </a:p>
        </p:txBody>
      </p:sp>
    </p:spTree>
    <p:extLst>
      <p:ext uri="{BB962C8B-B14F-4D97-AF65-F5344CB8AC3E}">
        <p14:creationId xmlns:p14="http://schemas.microsoft.com/office/powerpoint/2010/main" val="30810750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3</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13</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14</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15</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16</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17</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18</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19</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20</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21</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22</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4</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23</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24</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25</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26</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27</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28</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29</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30</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31</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5</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6</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7</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8</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9</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10</a:t>
            </a:fld>
            <a:endParaRPr lang="en-US"/>
          </a:p>
        </p:txBody>
      </p:sp>
    </p:spTree>
    <p:extLst>
      <p:ext uri="{BB962C8B-B14F-4D97-AF65-F5344CB8AC3E}">
        <p14:creationId xmlns:p14="http://schemas.microsoft.com/office/powerpoint/2010/main" val="1412511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2A1408-B704-C343-B571-445687CFA0AF}" type="slidenum">
              <a:rPr lang="en-US" smtClean="0"/>
              <a:t>12</a:t>
            </a:fld>
            <a:endParaRPr lang="en-US"/>
          </a:p>
        </p:txBody>
      </p:sp>
    </p:spTree>
    <p:extLst>
      <p:ext uri="{BB962C8B-B14F-4D97-AF65-F5344CB8AC3E}">
        <p14:creationId xmlns:p14="http://schemas.microsoft.com/office/powerpoint/2010/main" val="1412511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971551"/>
            <a:ext cx="6487668" cy="2364665"/>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143000"/>
            <a:ext cx="6498158" cy="1293650"/>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2" y="2474259"/>
            <a:ext cx="6498159" cy="68748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458904"/>
            <a:ext cx="4079545" cy="871538"/>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9" y="1340892"/>
            <a:ext cx="4079545" cy="2790114"/>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2/25/12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269544"/>
            <a:ext cx="3657600" cy="3988558"/>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276226"/>
            <a:ext cx="1524000" cy="4181475"/>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276226"/>
            <a:ext cx="6689726" cy="4181475"/>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9" y="2514601"/>
            <a:ext cx="8416925" cy="1102519"/>
          </a:xfrm>
        </p:spPr>
        <p:txBody>
          <a:bodyPr/>
          <a:lstStyle/>
          <a:p>
            <a:r>
              <a:rPr lang="en-US" dirty="0" smtClean="0"/>
              <a:t>Click to edit Master title style</a:t>
            </a:r>
            <a:endParaRPr dirty="0"/>
          </a:p>
        </p:txBody>
      </p:sp>
      <p:sp>
        <p:nvSpPr>
          <p:cNvPr id="3" name="Subtitle 2"/>
          <p:cNvSpPr>
            <a:spLocks noGrp="1"/>
          </p:cNvSpPr>
          <p:nvPr>
            <p:ph type="subTitle" idx="1"/>
          </p:nvPr>
        </p:nvSpPr>
        <p:spPr>
          <a:xfrm>
            <a:off x="363539" y="3578272"/>
            <a:ext cx="8416925" cy="729503"/>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272653"/>
            <a:ext cx="8402040" cy="2127647"/>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6" y="1802359"/>
            <a:ext cx="8056563" cy="1021556"/>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6" y="2802004"/>
            <a:ext cx="8056563" cy="1125140"/>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2/25/12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80682"/>
            <a:ext cx="8042276" cy="1002717"/>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200151"/>
            <a:ext cx="3840480" cy="325755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4751071" y="1200151"/>
            <a:ext cx="3840480" cy="325755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2/25/12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80682"/>
            <a:ext cx="8042276" cy="1002717"/>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089919"/>
            <a:ext cx="3840480" cy="563165"/>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1760562"/>
            <a:ext cx="3840480" cy="2697139"/>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751070" y="1089919"/>
            <a:ext cx="3840480" cy="563165"/>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1760562"/>
            <a:ext cx="3840480" cy="2697139"/>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2/25/12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2/25/12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2/25/12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458904"/>
            <a:ext cx="3840480" cy="871538"/>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276225"/>
            <a:ext cx="3840480" cy="4181475"/>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533399" y="1340892"/>
            <a:ext cx="3840480" cy="2790114"/>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2/25/12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80682"/>
            <a:ext cx="8042276" cy="1002717"/>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200151"/>
            <a:ext cx="8042276" cy="325755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5629835" y="4706751"/>
            <a:ext cx="2133600" cy="273844"/>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2/25/12</a:t>
            </a:fld>
            <a:endParaRPr lang="en-US"/>
          </a:p>
        </p:txBody>
      </p:sp>
      <p:sp>
        <p:nvSpPr>
          <p:cNvPr id="5" name="Footer Placeholder 4"/>
          <p:cNvSpPr>
            <a:spLocks noGrp="1"/>
          </p:cNvSpPr>
          <p:nvPr>
            <p:ph type="ftr" sz="quarter" idx="3"/>
          </p:nvPr>
        </p:nvSpPr>
        <p:spPr>
          <a:xfrm>
            <a:off x="264459" y="4706751"/>
            <a:ext cx="4840941" cy="273844"/>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4706751"/>
            <a:ext cx="990600" cy="273844"/>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0487" y="-118"/>
            <a:ext cx="4681062" cy="5143618"/>
          </a:xfrm>
          <a:prstGeom prst="rect">
            <a:avLst/>
          </a:prstGeom>
        </p:spPr>
      </p:pic>
    </p:spTree>
    <p:extLst>
      <p:ext uri="{BB962C8B-B14F-4D97-AF65-F5344CB8AC3E}">
        <p14:creationId xmlns:p14="http://schemas.microsoft.com/office/powerpoint/2010/main" val="346637009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698212" cy="4630553"/>
          </a:xfrm>
        </p:spPr>
        <p:txBody>
          <a:bodyPr>
            <a:normAutofit/>
          </a:bodyPr>
          <a:lstStyle/>
          <a:p>
            <a:pPr marL="0" indent="0">
              <a:buNone/>
            </a:pPr>
            <a:r>
              <a:rPr lang="en-US" sz="2800" baseline="30000" dirty="0"/>
              <a:t>6</a:t>
            </a:r>
            <a:r>
              <a:rPr lang="en-US" sz="2800" dirty="0"/>
              <a:t> I am astonished that you are so quickly deserting him who called you in the grace of Christ and are turning to a different gospel— </a:t>
            </a:r>
            <a:r>
              <a:rPr lang="en-US" sz="2800" baseline="30000" dirty="0" smtClean="0"/>
              <a:t>7</a:t>
            </a:r>
            <a:r>
              <a:rPr lang="en-US" sz="2800" dirty="0" smtClean="0"/>
              <a:t> not </a:t>
            </a:r>
            <a:r>
              <a:rPr lang="en-US" sz="2800" dirty="0"/>
              <a:t>that there is another one, but there are some who trouble you and want to distort the gospel of Christ. </a:t>
            </a:r>
            <a:r>
              <a:rPr lang="en-US" sz="2800" baseline="30000" dirty="0"/>
              <a:t>8</a:t>
            </a:r>
            <a:r>
              <a:rPr lang="en-US" sz="2800" dirty="0"/>
              <a:t> But even if we or an angel from heaven should preach to you a gospel contrary to the one we preached to you, let him be accursed.</a:t>
            </a:r>
            <a:r>
              <a:rPr lang="en-US" sz="2800" dirty="0"/>
              <a:t> </a:t>
            </a:r>
            <a:endParaRPr lang="en-US" sz="2800" dirty="0" smtClean="0"/>
          </a:p>
          <a:p>
            <a:pPr marL="0" indent="0">
              <a:buNone/>
            </a:pPr>
            <a:r>
              <a:rPr lang="en-US" sz="2000" i="1" dirty="0"/>
              <a:t>Galatians 1:6-8 </a:t>
            </a:r>
            <a:endParaRPr lang="en-US" i="1" dirty="0"/>
          </a:p>
        </p:txBody>
      </p:sp>
    </p:spTree>
    <p:extLst>
      <p:ext uri="{BB962C8B-B14F-4D97-AF65-F5344CB8AC3E}">
        <p14:creationId xmlns:p14="http://schemas.microsoft.com/office/powerpoint/2010/main" val="205453664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5135" y="552902"/>
            <a:ext cx="8060301" cy="4590598"/>
          </a:xfrm>
        </p:spPr>
        <p:txBody>
          <a:bodyPr>
            <a:normAutofit/>
          </a:bodyPr>
          <a:lstStyle/>
          <a:p>
            <a:pPr marL="0" indent="0">
              <a:buNone/>
            </a:pPr>
            <a:r>
              <a:rPr lang="en-US" sz="2800" dirty="0"/>
              <a:t>Nothing less than a complete apostasy from the Christian religion would warrant the establishment of the Church of Jesus Christ of Latter-day Saints. </a:t>
            </a:r>
          </a:p>
          <a:p>
            <a:pPr marL="0" indent="0">
              <a:buNone/>
            </a:pPr>
            <a:r>
              <a:rPr lang="en-US" sz="1600" i="1" dirty="0" smtClean="0"/>
              <a:t>from the introduction in “History </a:t>
            </a:r>
            <a:r>
              <a:rPr lang="en-US" sz="1600" i="1" dirty="0" smtClean="0"/>
              <a:t>of the Church of Jesus Christ of Latter-day </a:t>
            </a:r>
            <a:r>
              <a:rPr lang="en-US" sz="1600" i="1" dirty="0" smtClean="0"/>
              <a:t>Saints”</a:t>
            </a:r>
            <a:endParaRPr lang="en-US" sz="2000" i="1" dirty="0"/>
          </a:p>
        </p:txBody>
      </p:sp>
    </p:spTree>
    <p:extLst>
      <p:ext uri="{BB962C8B-B14F-4D97-AF65-F5344CB8AC3E}">
        <p14:creationId xmlns:p14="http://schemas.microsoft.com/office/powerpoint/2010/main" val="22928619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sz="2800" baseline="30000" dirty="0"/>
              <a:t>6 </a:t>
            </a:r>
            <a:r>
              <a:rPr lang="en-US" sz="2800" b="1" dirty="0"/>
              <a:t>Then I saw another angel flying directly overhead, with an eternal gospel to proclaim to those who dwell on earth, to every nation and tribe and language and people. </a:t>
            </a:r>
            <a:r>
              <a:rPr lang="en-US" sz="2800" baseline="30000" dirty="0"/>
              <a:t>7 </a:t>
            </a:r>
            <a:r>
              <a:rPr lang="en-US" sz="2800" dirty="0"/>
              <a:t>And he said with a loud voice, “Fear God and give him glory, because the hour of his judgment has come, and worship him who made heaven and earth, the sea and the springs of water.”</a:t>
            </a:r>
          </a:p>
          <a:p>
            <a:pPr marL="0" indent="0">
              <a:buNone/>
            </a:pPr>
            <a:r>
              <a:rPr lang="en-US" sz="2000" i="1" dirty="0"/>
              <a:t>Revelation 14:</a:t>
            </a:r>
            <a:r>
              <a:rPr lang="en-US" sz="2000" i="1" dirty="0" smtClean="0"/>
              <a:t>6-7</a:t>
            </a:r>
            <a:endParaRPr lang="en-US" i="1" dirty="0"/>
          </a:p>
        </p:txBody>
      </p:sp>
    </p:spTree>
    <p:extLst>
      <p:ext uri="{BB962C8B-B14F-4D97-AF65-F5344CB8AC3E}">
        <p14:creationId xmlns:p14="http://schemas.microsoft.com/office/powerpoint/2010/main" val="243509365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sz="2800" dirty="0"/>
              <a:t>[Mormonism] must stand or fall on the story of Joseph Smith. He was either a true prophet of God—divinely called, properly appointed and commissioned —or he was one of the biggest frauds this world has ever seen. There is no middle ground.</a:t>
            </a:r>
          </a:p>
          <a:p>
            <a:pPr marL="0" indent="0">
              <a:buNone/>
            </a:pPr>
            <a:r>
              <a:rPr lang="en-US" sz="2000" i="1" dirty="0"/>
              <a:t>Joseph Fielding </a:t>
            </a:r>
            <a:r>
              <a:rPr lang="en-US" sz="2000" i="1" dirty="0" smtClean="0"/>
              <a:t>Smith, “</a:t>
            </a:r>
            <a:r>
              <a:rPr lang="en-US" sz="2000" i="1" dirty="0"/>
              <a:t>Doctrines of Salvation</a:t>
            </a:r>
            <a:r>
              <a:rPr lang="en-US" sz="2000" i="1" dirty="0" smtClean="0"/>
              <a:t>”</a:t>
            </a:r>
            <a:endParaRPr lang="en-US" i="1" dirty="0"/>
          </a:p>
        </p:txBody>
      </p:sp>
    </p:spTree>
    <p:extLst>
      <p:ext uri="{BB962C8B-B14F-4D97-AF65-F5344CB8AC3E}">
        <p14:creationId xmlns:p14="http://schemas.microsoft.com/office/powerpoint/2010/main" val="3054833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sz="2800" dirty="0" smtClean="0"/>
              <a:t>For </a:t>
            </a:r>
            <a:r>
              <a:rPr lang="en-US" sz="2800" dirty="0"/>
              <a:t>the Lord </a:t>
            </a:r>
            <a:r>
              <a:rPr lang="en-US" sz="2800" cap="small" dirty="0"/>
              <a:t>God</a:t>
            </a:r>
            <a:r>
              <a:rPr lang="en-US" sz="2800" dirty="0"/>
              <a:t> does nothing without revealing his secret to his servants the prophets.</a:t>
            </a:r>
          </a:p>
          <a:p>
            <a:pPr marL="0" indent="0">
              <a:buNone/>
            </a:pPr>
            <a:r>
              <a:rPr lang="en-US" sz="2000" i="1" dirty="0" smtClean="0"/>
              <a:t>Amos </a:t>
            </a:r>
            <a:r>
              <a:rPr lang="en-US" sz="2000" i="1" dirty="0"/>
              <a:t>3:7</a:t>
            </a:r>
            <a:endParaRPr lang="en-US" sz="2000" dirty="0"/>
          </a:p>
          <a:p>
            <a:pPr marL="0" indent="0">
              <a:spcBef>
                <a:spcPts val="800"/>
              </a:spcBef>
              <a:buNone/>
            </a:pPr>
            <a:endParaRPr lang="en-US" dirty="0"/>
          </a:p>
        </p:txBody>
      </p:sp>
    </p:spTree>
    <p:extLst>
      <p:ext uri="{BB962C8B-B14F-4D97-AF65-F5344CB8AC3E}">
        <p14:creationId xmlns:p14="http://schemas.microsoft.com/office/powerpoint/2010/main" val="157268137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242263"/>
            <a:ext cx="8567743" cy="4561073"/>
          </a:xfrm>
        </p:spPr>
        <p:txBody>
          <a:bodyPr>
            <a:normAutofit/>
          </a:bodyPr>
          <a:lstStyle/>
          <a:p>
            <a:pPr lvl="0"/>
            <a:r>
              <a:rPr lang="en-US" dirty="0"/>
              <a:t>Joseph Smith once prophesied that the US government would be overthrown in the 1800s.</a:t>
            </a:r>
          </a:p>
          <a:p>
            <a:pPr lvl="0"/>
            <a:r>
              <a:rPr lang="en-US" dirty="0"/>
              <a:t>Joseph Smith once prophesied that the New Jerusalem would be built in Missouri, during his generation.</a:t>
            </a:r>
          </a:p>
          <a:p>
            <a:pPr lvl="0"/>
            <a:r>
              <a:rPr lang="en-US" dirty="0"/>
              <a:t>Brigham Young once prophesied that the Civil </a:t>
            </a:r>
            <a:r>
              <a:rPr lang="en-US" dirty="0" smtClean="0"/>
              <a:t>War </a:t>
            </a:r>
            <a:r>
              <a:rPr lang="en-US" dirty="0"/>
              <a:t>would fail to end black slavery.</a:t>
            </a:r>
          </a:p>
          <a:p>
            <a:r>
              <a:rPr lang="en-US" dirty="0"/>
              <a:t>Brigham Young said that both the moon and the sun were inhabited.</a:t>
            </a:r>
            <a:r>
              <a:rPr lang="en-US" dirty="0"/>
              <a:t> </a:t>
            </a:r>
            <a:endParaRPr lang="en-US" dirty="0"/>
          </a:p>
        </p:txBody>
      </p:sp>
    </p:spTree>
    <p:extLst>
      <p:ext uri="{BB962C8B-B14F-4D97-AF65-F5344CB8AC3E}">
        <p14:creationId xmlns:p14="http://schemas.microsoft.com/office/powerpoint/2010/main" val="295643884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sz="2800" baseline="30000" dirty="0"/>
              <a:t>15</a:t>
            </a:r>
            <a:r>
              <a:rPr lang="en-US" sz="2800" dirty="0"/>
              <a:t> and how from childhood you have been acquainted with the sacred writings, which are able to make you wise for salvation through faith in Christ Jesus. </a:t>
            </a:r>
            <a:r>
              <a:rPr lang="en-US" sz="2800" baseline="30000" dirty="0"/>
              <a:t>16</a:t>
            </a:r>
            <a:r>
              <a:rPr lang="en-US" sz="2800" dirty="0"/>
              <a:t> All Scripture is breathed out by God and profitable for teaching, for reproof, for correction, and for training in righteousness, </a:t>
            </a:r>
            <a:r>
              <a:rPr lang="en-US" sz="2800" baseline="30000" dirty="0" smtClean="0"/>
              <a:t>17</a:t>
            </a:r>
            <a:r>
              <a:rPr lang="en-US" sz="2800" dirty="0" smtClean="0"/>
              <a:t>that </a:t>
            </a:r>
            <a:r>
              <a:rPr lang="en-US" sz="2800" dirty="0"/>
              <a:t>the man of God may be complete, equipped for every good work.</a:t>
            </a:r>
          </a:p>
          <a:p>
            <a:pPr marL="0" indent="0">
              <a:buNone/>
            </a:pPr>
            <a:r>
              <a:rPr lang="en-US" sz="2000" i="1" dirty="0" smtClean="0"/>
              <a:t>2 Timothy 3:15-17</a:t>
            </a:r>
            <a:endParaRPr lang="en-US" i="1" dirty="0"/>
          </a:p>
        </p:txBody>
      </p:sp>
    </p:spTree>
    <p:extLst>
      <p:ext uri="{BB962C8B-B14F-4D97-AF65-F5344CB8AC3E}">
        <p14:creationId xmlns:p14="http://schemas.microsoft.com/office/powerpoint/2010/main" val="372905715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sz="2800" dirty="0"/>
              <a:t>And God has appointed in the church first apostles, second prophets, third teachers, then miracles, then gifts of healing, helping, administrating, and various kinds of tongues.</a:t>
            </a:r>
          </a:p>
          <a:p>
            <a:pPr marL="0" indent="0">
              <a:buNone/>
            </a:pPr>
            <a:r>
              <a:rPr lang="en-US" sz="2000" i="1" dirty="0" smtClean="0"/>
              <a:t>1 </a:t>
            </a:r>
            <a:r>
              <a:rPr lang="en-US" sz="2000" i="1" dirty="0"/>
              <a:t>Corinthians 12:</a:t>
            </a:r>
            <a:r>
              <a:rPr lang="en-US" sz="2000" i="1" dirty="0" smtClean="0"/>
              <a:t>28</a:t>
            </a:r>
            <a:endParaRPr lang="en-US" i="1" dirty="0"/>
          </a:p>
        </p:txBody>
      </p:sp>
    </p:spTree>
    <p:extLst>
      <p:ext uri="{BB962C8B-B14F-4D97-AF65-F5344CB8AC3E}">
        <p14:creationId xmlns:p14="http://schemas.microsoft.com/office/powerpoint/2010/main" val="92289268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sz="2800" baseline="30000" dirty="0"/>
              <a:t>19 </a:t>
            </a:r>
            <a:r>
              <a:rPr lang="en-US" sz="2800" dirty="0"/>
              <a:t>So then you are no longer strangers and aliens</a:t>
            </a:r>
            <a:r>
              <a:rPr lang="en-US" sz="2800" dirty="0" smtClean="0"/>
              <a:t>, </a:t>
            </a:r>
            <a:r>
              <a:rPr lang="en-US" sz="2800" dirty="0"/>
              <a:t>but you are fellow citizens with the saints and members of the household of God, </a:t>
            </a:r>
            <a:r>
              <a:rPr lang="en-US" sz="2800" baseline="30000" dirty="0" smtClean="0"/>
              <a:t>20</a:t>
            </a:r>
            <a:r>
              <a:rPr lang="en-US" sz="2800" dirty="0" smtClean="0"/>
              <a:t> </a:t>
            </a:r>
            <a:r>
              <a:rPr lang="en-US" sz="2800" b="1" dirty="0"/>
              <a:t>built on the foundation of the apostles and prophets, Christ Jesus himself being the cornerstone</a:t>
            </a:r>
            <a:r>
              <a:rPr lang="en-US" sz="2800" dirty="0"/>
              <a:t>, </a:t>
            </a:r>
            <a:r>
              <a:rPr lang="en-US" sz="2800" baseline="30000" dirty="0"/>
              <a:t>21 </a:t>
            </a:r>
            <a:r>
              <a:rPr lang="en-US" sz="2800" dirty="0" smtClean="0"/>
              <a:t>in </a:t>
            </a:r>
            <a:r>
              <a:rPr lang="en-US" sz="2800" dirty="0"/>
              <a:t>whom the whole structure, being joined together, grows into a holy temple in the Lord</a:t>
            </a:r>
            <a:r>
              <a:rPr lang="en-US" sz="2800" dirty="0" smtClean="0"/>
              <a:t>.</a:t>
            </a:r>
          </a:p>
          <a:p>
            <a:pPr marL="0" indent="0">
              <a:buNone/>
            </a:pPr>
            <a:r>
              <a:rPr lang="en-US" sz="2000" i="1" dirty="0"/>
              <a:t>Ephesians </a:t>
            </a:r>
            <a:r>
              <a:rPr lang="en-US" sz="2000" i="1" dirty="0" smtClean="0"/>
              <a:t>2:19-21</a:t>
            </a:r>
            <a:endParaRPr lang="en-US" sz="2000" i="1" dirty="0"/>
          </a:p>
        </p:txBody>
      </p:sp>
    </p:spTree>
    <p:extLst>
      <p:ext uri="{BB962C8B-B14F-4D97-AF65-F5344CB8AC3E}">
        <p14:creationId xmlns:p14="http://schemas.microsoft.com/office/powerpoint/2010/main" val="200413239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fontScale="77500" lnSpcReduction="20000"/>
          </a:bodyPr>
          <a:lstStyle/>
          <a:p>
            <a:pPr marL="0" indent="0" algn="ctr">
              <a:buNone/>
            </a:pPr>
            <a:r>
              <a:rPr lang="en-US" sz="2800" dirty="0" smtClean="0"/>
              <a:t>Joseph Smith’s Changes in Theology and Doctrine</a:t>
            </a:r>
          </a:p>
          <a:p>
            <a:pPr lvl="0"/>
            <a:r>
              <a:rPr lang="en-US" sz="2800" dirty="0"/>
              <a:t>He went from a clear teaching of only one God in the Book of Mormon to an unspecified number of gods in Doctrine and Covenants, and “Gods” in the Book of Abraham (part of the Pearl of Great Price).</a:t>
            </a:r>
          </a:p>
          <a:p>
            <a:pPr lvl="0"/>
            <a:r>
              <a:rPr lang="en-US" sz="2800" dirty="0"/>
              <a:t>He went from teaching that God is a personage of Spirit in the “Lectures on Faith” (lecture five) to teaching that God has a body of flesh and bones in D&amp;C 130:22, and soon thereafter to the teaching that we can become gods ourselves in D&amp;C 132.</a:t>
            </a:r>
          </a:p>
          <a:p>
            <a:pPr lvl="0"/>
            <a:r>
              <a:rPr lang="en-US" sz="2800" dirty="0"/>
              <a:t>He first said David and Solomon’s possession of many wives and concubines was abominable in the Book of Mormon, and then later said that same behavior was justified in D&amp;C.</a:t>
            </a:r>
          </a:p>
        </p:txBody>
      </p:sp>
    </p:spTree>
    <p:extLst>
      <p:ext uri="{BB962C8B-B14F-4D97-AF65-F5344CB8AC3E}">
        <p14:creationId xmlns:p14="http://schemas.microsoft.com/office/powerpoint/2010/main" val="230514103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5135" y="552902"/>
            <a:ext cx="8060301" cy="4590598"/>
          </a:xfrm>
        </p:spPr>
        <p:txBody>
          <a:bodyPr>
            <a:normAutofit/>
          </a:bodyPr>
          <a:lstStyle/>
          <a:p>
            <a:pPr marL="0" indent="0">
              <a:buNone/>
            </a:pPr>
            <a:r>
              <a:rPr lang="en-US" sz="2800" dirty="0"/>
              <a:t>Nothing less than a complete apostasy from the Christian religion would warrant the establishment of the Church of Jesus Christ of Latter-day Saints. </a:t>
            </a:r>
          </a:p>
          <a:p>
            <a:pPr marL="0" indent="0">
              <a:buNone/>
            </a:pPr>
            <a:r>
              <a:rPr lang="en-US" sz="1600" i="1" dirty="0" smtClean="0"/>
              <a:t>from the introduction in “History </a:t>
            </a:r>
            <a:r>
              <a:rPr lang="en-US" sz="1600" i="1" dirty="0" smtClean="0"/>
              <a:t>of the Church of Jesus Christ of Latter-day </a:t>
            </a:r>
            <a:r>
              <a:rPr lang="en-US" sz="1600" i="1" dirty="0" smtClean="0"/>
              <a:t>Saints”</a:t>
            </a:r>
            <a:endParaRPr lang="en-US" sz="2000" i="1" dirty="0"/>
          </a:p>
        </p:txBody>
      </p:sp>
    </p:spTree>
    <p:extLst>
      <p:ext uri="{BB962C8B-B14F-4D97-AF65-F5344CB8AC3E}">
        <p14:creationId xmlns:p14="http://schemas.microsoft.com/office/powerpoint/2010/main" val="243897447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lgn="ctr">
              <a:buNone/>
            </a:pPr>
            <a:r>
              <a:rPr lang="en-US" sz="2800" dirty="0" smtClean="0"/>
              <a:t>Brigham Young’s Adam-God Doctrine</a:t>
            </a:r>
          </a:p>
          <a:p>
            <a:pPr marL="0" indent="0">
              <a:buNone/>
            </a:pPr>
            <a:r>
              <a:rPr lang="en-US" sz="2800" dirty="0" smtClean="0"/>
              <a:t>This </a:t>
            </a:r>
            <a:r>
              <a:rPr lang="en-US" sz="2800" dirty="0"/>
              <a:t>doctrine teaches that Adam (also known as Michael) is God the Father and is literally the father of our </a:t>
            </a:r>
            <a:r>
              <a:rPr lang="en-US" sz="2800" dirty="0" err="1"/>
              <a:t>premortal</a:t>
            </a:r>
            <a:r>
              <a:rPr lang="en-US" sz="2800" dirty="0"/>
              <a:t> spirits, and the literal father of Jesus Christ in the flesh. It was taught by Young on numerous occasions, as shown by early LDS church publications and the private journals of Mormon leaders and eyewitnesses</a:t>
            </a:r>
            <a:r>
              <a:rPr lang="en-US" sz="2800" dirty="0" smtClean="0"/>
              <a:t>.</a:t>
            </a:r>
          </a:p>
          <a:p>
            <a:pPr marL="0" indent="0">
              <a:buNone/>
            </a:pPr>
            <a:r>
              <a:rPr lang="en-US" sz="1800" i="1" dirty="0" smtClean="0"/>
              <a:t>Jerald and Sandra Tanner, “Major Problems of Mormonism”, 1989, pp. 61-65.</a:t>
            </a:r>
            <a:endParaRPr lang="en-US" sz="1800" i="1" dirty="0"/>
          </a:p>
        </p:txBody>
      </p:sp>
    </p:spTree>
    <p:extLst>
      <p:ext uri="{BB962C8B-B14F-4D97-AF65-F5344CB8AC3E}">
        <p14:creationId xmlns:p14="http://schemas.microsoft.com/office/powerpoint/2010/main" val="72806979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fontScale="92500" lnSpcReduction="10000"/>
          </a:bodyPr>
          <a:lstStyle/>
          <a:p>
            <a:pPr marL="0" indent="0" algn="ctr">
              <a:buNone/>
            </a:pPr>
            <a:r>
              <a:rPr lang="en-US" sz="2800" dirty="0" smtClean="0"/>
              <a:t>Brigham Young’s Claims to Authority</a:t>
            </a:r>
          </a:p>
          <a:p>
            <a:pPr lvl="0"/>
            <a:r>
              <a:rPr lang="en-US" sz="2800" dirty="0"/>
              <a:t>I have never yet preached a sermon and sent it out to the children of men, that they may not call Scripture.</a:t>
            </a:r>
          </a:p>
          <a:p>
            <a:pPr lvl="0"/>
            <a:r>
              <a:rPr lang="en-US" sz="2800" dirty="0"/>
              <a:t>I say now, when they [my sermons] are copied and approved by me they are as good Scripture as is couched in this Bible, and if you want to read revelation read the sayings of him who knows the mind of God.</a:t>
            </a:r>
            <a:br>
              <a:rPr lang="en-US" sz="2800" dirty="0"/>
            </a:br>
            <a:r>
              <a:rPr lang="en-US" sz="2800" dirty="0"/>
              <a:t/>
            </a:r>
            <a:br>
              <a:rPr lang="en-US" sz="2800" dirty="0"/>
            </a:br>
            <a:r>
              <a:rPr lang="en-US" sz="2200" i="1" dirty="0"/>
              <a:t>Both from “Journal of Discourses”</a:t>
            </a:r>
            <a:endParaRPr lang="en-US" sz="2200" dirty="0"/>
          </a:p>
        </p:txBody>
      </p:sp>
    </p:spTree>
    <p:extLst>
      <p:ext uri="{BB962C8B-B14F-4D97-AF65-F5344CB8AC3E}">
        <p14:creationId xmlns:p14="http://schemas.microsoft.com/office/powerpoint/2010/main" val="260449832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fontScale="47500" lnSpcReduction="20000"/>
          </a:bodyPr>
          <a:lstStyle/>
          <a:p>
            <a:pPr marL="0" indent="0">
              <a:spcBef>
                <a:spcPts val="800"/>
              </a:spcBef>
              <a:buNone/>
            </a:pPr>
            <a:r>
              <a:rPr lang="en-US" sz="4000" dirty="0"/>
              <a:t>Now the whole earth had one language and the same words. </a:t>
            </a:r>
            <a:r>
              <a:rPr lang="en-US" sz="4000" baseline="30000" dirty="0"/>
              <a:t>2 </a:t>
            </a:r>
            <a:r>
              <a:rPr lang="en-US" sz="4000" dirty="0"/>
              <a:t>And as people migrated from the east, they found a plain in the land of Shinar and settled there. </a:t>
            </a:r>
            <a:r>
              <a:rPr lang="en-US" sz="4000" baseline="30000" dirty="0"/>
              <a:t>3 </a:t>
            </a:r>
            <a:r>
              <a:rPr lang="en-US" sz="4000" dirty="0"/>
              <a:t>And they said to one another, “Come, let us make bricks, and burn them thoroughly.” And they had brick for stone, and bitumen for mortar. </a:t>
            </a:r>
            <a:r>
              <a:rPr lang="en-US" sz="4000" baseline="30000" dirty="0"/>
              <a:t>4 </a:t>
            </a:r>
            <a:r>
              <a:rPr lang="en-US" sz="4000" dirty="0"/>
              <a:t>Then they said, “Come, let us build ourselves a city and a tower with its top in the heavens, and let us make a name for ourselves, lest we be dispersed over the face of the whole earth.” </a:t>
            </a:r>
            <a:r>
              <a:rPr lang="en-US" sz="4000" baseline="30000" dirty="0"/>
              <a:t>5 </a:t>
            </a:r>
            <a:r>
              <a:rPr lang="en-US" sz="4000" dirty="0"/>
              <a:t>And the </a:t>
            </a:r>
            <a:r>
              <a:rPr lang="en-US" sz="4000" cap="small" dirty="0"/>
              <a:t>Lord</a:t>
            </a:r>
            <a:r>
              <a:rPr lang="en-US" sz="4000" dirty="0"/>
              <a:t> came down to see the city and the tower, which the children of man had built. </a:t>
            </a:r>
            <a:r>
              <a:rPr lang="en-US" sz="4000" baseline="30000" dirty="0"/>
              <a:t>6 </a:t>
            </a:r>
            <a:r>
              <a:rPr lang="en-US" sz="4000" dirty="0"/>
              <a:t>And the </a:t>
            </a:r>
            <a:r>
              <a:rPr lang="en-US" sz="4000" cap="small" dirty="0"/>
              <a:t>Lord</a:t>
            </a:r>
            <a:r>
              <a:rPr lang="en-US" sz="4000" dirty="0"/>
              <a:t> said, “Behold, they are one people, and they have all one language, and this is only the beginning of what they will do. And nothing that they propose to do will now be impossible for them. </a:t>
            </a:r>
            <a:r>
              <a:rPr lang="en-US" sz="4000" baseline="30000" dirty="0"/>
              <a:t>7 </a:t>
            </a:r>
            <a:r>
              <a:rPr lang="en-US" sz="4000" dirty="0"/>
              <a:t>Come, let us go down and there confuse their language, so that they may not understand one another's speech.” </a:t>
            </a:r>
            <a:r>
              <a:rPr lang="en-US" sz="4000" baseline="30000" dirty="0"/>
              <a:t>8 </a:t>
            </a:r>
            <a:r>
              <a:rPr lang="en-US" sz="4000" dirty="0"/>
              <a:t>So the </a:t>
            </a:r>
            <a:r>
              <a:rPr lang="en-US" sz="4000" cap="small" dirty="0"/>
              <a:t>Lord</a:t>
            </a:r>
            <a:r>
              <a:rPr lang="en-US" sz="4000" dirty="0"/>
              <a:t> dispersed them from there over the face of all the earth, and they left off building the city. </a:t>
            </a:r>
            <a:r>
              <a:rPr lang="en-US" sz="4000" baseline="30000" dirty="0"/>
              <a:t>9 </a:t>
            </a:r>
            <a:r>
              <a:rPr lang="en-US" sz="4000" dirty="0"/>
              <a:t>Therefore its name was called Babel, because there the </a:t>
            </a:r>
            <a:r>
              <a:rPr lang="en-US" sz="4000" cap="small" dirty="0"/>
              <a:t>Lord</a:t>
            </a:r>
            <a:r>
              <a:rPr lang="en-US" sz="4000" dirty="0"/>
              <a:t> </a:t>
            </a:r>
            <a:r>
              <a:rPr lang="en-US" sz="4000" dirty="0" smtClean="0"/>
              <a:t>confused </a:t>
            </a:r>
            <a:r>
              <a:rPr lang="en-US" sz="4000" dirty="0"/>
              <a:t>the language of </a:t>
            </a:r>
            <a:r>
              <a:rPr lang="en-US" sz="4000" b="1" dirty="0"/>
              <a:t>all the earth</a:t>
            </a:r>
            <a:r>
              <a:rPr lang="en-US" sz="4000" dirty="0"/>
              <a:t>. And from there the </a:t>
            </a:r>
            <a:r>
              <a:rPr lang="en-US" sz="4000" cap="small" dirty="0"/>
              <a:t>Lord</a:t>
            </a:r>
            <a:r>
              <a:rPr lang="en-US" sz="4000" dirty="0"/>
              <a:t> dispersed them over the face of all the earth</a:t>
            </a:r>
            <a:r>
              <a:rPr lang="en-US" sz="4000" dirty="0" smtClean="0"/>
              <a:t>.</a:t>
            </a:r>
            <a:endParaRPr lang="en-US" sz="5900" dirty="0" smtClean="0"/>
          </a:p>
          <a:p>
            <a:pPr marL="0" indent="0">
              <a:spcBef>
                <a:spcPts val="800"/>
              </a:spcBef>
              <a:buNone/>
            </a:pPr>
            <a:r>
              <a:rPr lang="en-US" sz="2900" i="1" dirty="0" smtClean="0"/>
              <a:t>Genesis 11:1-9</a:t>
            </a:r>
            <a:endParaRPr lang="en-US" sz="2900" i="1" dirty="0"/>
          </a:p>
        </p:txBody>
      </p:sp>
    </p:spTree>
    <p:extLst>
      <p:ext uri="{BB962C8B-B14F-4D97-AF65-F5344CB8AC3E}">
        <p14:creationId xmlns:p14="http://schemas.microsoft.com/office/powerpoint/2010/main" val="124228633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sz="2800" dirty="0"/>
              <a:t>He answered, “I was sent only to the lost sheep of the house of Israel.</a:t>
            </a:r>
            <a:r>
              <a:rPr lang="en-US" sz="2800" dirty="0" smtClean="0"/>
              <a:t>”</a:t>
            </a:r>
          </a:p>
          <a:p>
            <a:pPr marL="0" indent="0">
              <a:buNone/>
            </a:pPr>
            <a:r>
              <a:rPr lang="en-US" sz="2000" i="1" dirty="0" smtClean="0"/>
              <a:t>Matthew 15:24</a:t>
            </a:r>
          </a:p>
          <a:p>
            <a:pPr marL="0" indent="0">
              <a:buNone/>
            </a:pPr>
            <a:endParaRPr lang="en-US" sz="800" i="1" dirty="0"/>
          </a:p>
          <a:p>
            <a:pPr marL="0" indent="0">
              <a:buNone/>
            </a:pPr>
            <a:r>
              <a:rPr lang="en-US" sz="2800" baseline="30000" dirty="0"/>
              <a:t>5 </a:t>
            </a:r>
            <a:r>
              <a:rPr lang="en-US" sz="2800" dirty="0" smtClean="0"/>
              <a:t>These </a:t>
            </a:r>
            <a:r>
              <a:rPr lang="en-US" sz="2800" dirty="0"/>
              <a:t>twelve Jesus sent out, instructing them, “Go nowhere among the Gentiles and enter no town of the Samaritans, </a:t>
            </a:r>
            <a:r>
              <a:rPr lang="en-US" sz="2800" baseline="30000" dirty="0"/>
              <a:t>6 </a:t>
            </a:r>
            <a:r>
              <a:rPr lang="en-US" sz="2800" dirty="0" smtClean="0"/>
              <a:t>but </a:t>
            </a:r>
            <a:r>
              <a:rPr lang="en-US" sz="2800" dirty="0"/>
              <a:t>go rather to the lost sheep of the house of Israel.</a:t>
            </a:r>
          </a:p>
          <a:p>
            <a:pPr marL="0" indent="0">
              <a:buNone/>
            </a:pPr>
            <a:r>
              <a:rPr lang="en-US" sz="2000" i="1" dirty="0" smtClean="0"/>
              <a:t>Matthew 10:5-6</a:t>
            </a:r>
            <a:endParaRPr lang="en-US" sz="2000" i="1" dirty="0"/>
          </a:p>
        </p:txBody>
      </p:sp>
    </p:spTree>
    <p:extLst>
      <p:ext uri="{BB962C8B-B14F-4D97-AF65-F5344CB8AC3E}">
        <p14:creationId xmlns:p14="http://schemas.microsoft.com/office/powerpoint/2010/main" val="14411506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sz="2800" dirty="0"/>
              <a:t>And I have other sheep that are not of this fold. I must bring them also, and they will listen to my voice. So there will be one flock, one shepherd</a:t>
            </a:r>
            <a:r>
              <a:rPr lang="en-US" sz="2800" dirty="0" smtClean="0"/>
              <a:t>.</a:t>
            </a:r>
          </a:p>
          <a:p>
            <a:pPr marL="0" indent="0">
              <a:buNone/>
            </a:pPr>
            <a:r>
              <a:rPr lang="en-US" sz="2000" i="1" dirty="0" smtClean="0"/>
              <a:t>John 10:16</a:t>
            </a:r>
          </a:p>
        </p:txBody>
      </p:sp>
    </p:spTree>
    <p:extLst>
      <p:ext uri="{BB962C8B-B14F-4D97-AF65-F5344CB8AC3E}">
        <p14:creationId xmlns:p14="http://schemas.microsoft.com/office/powerpoint/2010/main" val="264149866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fontScale="92500"/>
          </a:bodyPr>
          <a:lstStyle/>
          <a:p>
            <a:pPr marL="0" indent="0">
              <a:buNone/>
            </a:pPr>
            <a:r>
              <a:rPr lang="en-US" sz="2800" baseline="30000" dirty="0"/>
              <a:t>17 </a:t>
            </a:r>
            <a:r>
              <a:rPr lang="en-US" sz="2800" dirty="0"/>
              <a:t>After his return from the defeat of </a:t>
            </a:r>
            <a:r>
              <a:rPr lang="en-US" sz="2800" dirty="0" err="1"/>
              <a:t>Chedorlaomer</a:t>
            </a:r>
            <a:r>
              <a:rPr lang="en-US" sz="2800" dirty="0"/>
              <a:t> and the kings who were with him, the king of Sodom went out to meet him at the Valley of </a:t>
            </a:r>
            <a:r>
              <a:rPr lang="en-US" sz="2800" dirty="0" err="1"/>
              <a:t>Shaveh</a:t>
            </a:r>
            <a:r>
              <a:rPr lang="en-US" sz="2800" dirty="0"/>
              <a:t> (that is, the King's Valley). </a:t>
            </a:r>
            <a:r>
              <a:rPr lang="en-US" sz="2800" baseline="30000" dirty="0"/>
              <a:t>18 </a:t>
            </a:r>
            <a:r>
              <a:rPr lang="en-US" sz="2800" dirty="0"/>
              <a:t>And Melchizedek king of Salem brought out bread and wine. (He was priest of God Most High.) </a:t>
            </a:r>
            <a:r>
              <a:rPr lang="en-US" sz="2800" baseline="30000" dirty="0"/>
              <a:t>19 </a:t>
            </a:r>
            <a:r>
              <a:rPr lang="en-US" sz="2800" dirty="0"/>
              <a:t>And he blessed him and </a:t>
            </a:r>
            <a:r>
              <a:rPr lang="en-US" sz="2800" dirty="0" err="1"/>
              <a:t>said</a:t>
            </a:r>
            <a:r>
              <a:rPr lang="en-US" sz="2800" dirty="0" err="1" smtClean="0"/>
              <a:t>,“</a:t>
            </a:r>
            <a:r>
              <a:rPr lang="en-US" sz="2800" dirty="0" err="1"/>
              <a:t>Blessed</a:t>
            </a:r>
            <a:r>
              <a:rPr lang="en-US" sz="2800" dirty="0"/>
              <a:t> be Abram by God Most High</a:t>
            </a:r>
            <a:r>
              <a:rPr lang="en-US" sz="2800" dirty="0" smtClean="0"/>
              <a:t>, Possessor </a:t>
            </a:r>
            <a:r>
              <a:rPr lang="en-US" sz="2800" dirty="0"/>
              <a:t>of heaven and earth</a:t>
            </a:r>
            <a:r>
              <a:rPr lang="en-US" sz="2800" dirty="0" smtClean="0"/>
              <a:t>; </a:t>
            </a:r>
            <a:r>
              <a:rPr lang="en-US" sz="2800" baseline="30000" dirty="0" smtClean="0"/>
              <a:t>20</a:t>
            </a:r>
            <a:r>
              <a:rPr lang="en-US" sz="2800" baseline="30000" dirty="0"/>
              <a:t> </a:t>
            </a:r>
            <a:r>
              <a:rPr lang="en-US" sz="2800" dirty="0"/>
              <a:t>and blessed be God Most High</a:t>
            </a:r>
            <a:r>
              <a:rPr lang="en-US" sz="2800" dirty="0" smtClean="0"/>
              <a:t>, who </a:t>
            </a:r>
            <a:r>
              <a:rPr lang="en-US" sz="2800" dirty="0"/>
              <a:t>has delivered your enemies into your hand!</a:t>
            </a:r>
            <a:r>
              <a:rPr lang="en-US" sz="2800" dirty="0" smtClean="0"/>
              <a:t>” And </a:t>
            </a:r>
            <a:r>
              <a:rPr lang="en-US" sz="2800" dirty="0"/>
              <a:t>Abram gave him a tenth of everything.</a:t>
            </a:r>
          </a:p>
          <a:p>
            <a:pPr marL="0" indent="0">
              <a:buNone/>
            </a:pPr>
            <a:r>
              <a:rPr lang="en-US" sz="2000" i="1" dirty="0" smtClean="0"/>
              <a:t>Genesis 14:17-20</a:t>
            </a:r>
          </a:p>
        </p:txBody>
      </p:sp>
    </p:spTree>
    <p:extLst>
      <p:ext uri="{BB962C8B-B14F-4D97-AF65-F5344CB8AC3E}">
        <p14:creationId xmlns:p14="http://schemas.microsoft.com/office/powerpoint/2010/main" val="280902551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sz="2800" baseline="30000" dirty="0"/>
              <a:t>20 </a:t>
            </a:r>
            <a:r>
              <a:rPr lang="en-US" sz="2800" dirty="0"/>
              <a:t>where Jesus has gone as a forerunner on our behalf, having become a high priest forever after the order of Melchizedek</a:t>
            </a:r>
            <a:r>
              <a:rPr lang="en-US" sz="2800" dirty="0" smtClean="0"/>
              <a:t>.</a:t>
            </a:r>
          </a:p>
          <a:p>
            <a:pPr marL="0" indent="0">
              <a:buNone/>
            </a:pPr>
            <a:r>
              <a:rPr lang="en-US" sz="2000" i="1" dirty="0" smtClean="0"/>
              <a:t>Hebrews 6:20</a:t>
            </a:r>
          </a:p>
        </p:txBody>
      </p:sp>
    </p:spTree>
    <p:extLst>
      <p:ext uri="{BB962C8B-B14F-4D97-AF65-F5344CB8AC3E}">
        <p14:creationId xmlns:p14="http://schemas.microsoft.com/office/powerpoint/2010/main" val="217844470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sz="2800" dirty="0"/>
              <a:t>Unto you my fellow servants in the name of Messiah, I confer the Priesthood of Aaron, which holds the keys of the ministering of angels, and of the gospel of repentance, and of baptism by immersion for the remission of sins; and this shall never be taken again from the earth, until the sons of Levi do offer again an offering unto the Lord in righteousness</a:t>
            </a:r>
            <a:r>
              <a:rPr lang="en-US" sz="2800" dirty="0" smtClean="0"/>
              <a:t>.</a:t>
            </a:r>
            <a:r>
              <a:rPr lang="en-US" sz="2800" dirty="0"/>
              <a:t> </a:t>
            </a:r>
          </a:p>
          <a:p>
            <a:pPr marL="0" indent="0">
              <a:buNone/>
            </a:pPr>
            <a:r>
              <a:rPr lang="en-US" sz="2000" i="1" dirty="0"/>
              <a:t>D&amp;C 13</a:t>
            </a:r>
            <a:endParaRPr lang="en-US" sz="2000" dirty="0"/>
          </a:p>
        </p:txBody>
      </p:sp>
    </p:spTree>
    <p:extLst>
      <p:ext uri="{BB962C8B-B14F-4D97-AF65-F5344CB8AC3E}">
        <p14:creationId xmlns:p14="http://schemas.microsoft.com/office/powerpoint/2010/main" val="243834615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fontScale="77500" lnSpcReduction="20000"/>
          </a:bodyPr>
          <a:lstStyle/>
          <a:p>
            <a:pPr marL="0" indent="0">
              <a:buNone/>
            </a:pPr>
            <a:r>
              <a:rPr lang="en-US" sz="3100" dirty="0"/>
              <a:t>In the pre-existent eternity various degrees of valiance and devotion to the truth were exhibited by different groups of our Father’s spirit offspring….</a:t>
            </a:r>
          </a:p>
          <a:p>
            <a:pPr marL="0" indent="0">
              <a:buNone/>
            </a:pPr>
            <a:r>
              <a:rPr lang="en-US" sz="3100" dirty="0"/>
              <a:t>Those who were less valiant in pre-existence and who thereby had certain spiritual restrictions imposed upon them during mortality are known to us as the </a:t>
            </a:r>
            <a:r>
              <a:rPr lang="en-US" sz="3100" i="1" dirty="0"/>
              <a:t>negroes</a:t>
            </a:r>
            <a:r>
              <a:rPr lang="en-US" sz="3100" dirty="0"/>
              <a:t>. Such spirits are sent to earth through the lineage of Cain, the mark put upon him for his rebellion against God and his murder of Abel being a black skin. </a:t>
            </a:r>
            <a:r>
              <a:rPr lang="en-US" sz="2600" dirty="0"/>
              <a:t>(Moses 5:16-41; 7:8, 12, 22)</a:t>
            </a:r>
            <a:r>
              <a:rPr lang="en-US" sz="3100" dirty="0"/>
              <a:t>. Noah’s son Ham married </a:t>
            </a:r>
            <a:r>
              <a:rPr lang="en-US" sz="3100" dirty="0" err="1"/>
              <a:t>Egyptus</a:t>
            </a:r>
            <a:r>
              <a:rPr lang="en-US" sz="3100" dirty="0"/>
              <a:t>, a descendant of Cain, thus preserving the negro lineage through the flood </a:t>
            </a:r>
            <a:r>
              <a:rPr lang="en-US" sz="2600" dirty="0"/>
              <a:t>(</a:t>
            </a:r>
            <a:r>
              <a:rPr lang="en-US" sz="2600" dirty="0" err="1"/>
              <a:t>Abra</a:t>
            </a:r>
            <a:r>
              <a:rPr lang="en-US" sz="2600" dirty="0"/>
              <a:t>. 1:2-27)</a:t>
            </a:r>
            <a:r>
              <a:rPr lang="en-US" sz="3100" dirty="0"/>
              <a:t>.</a:t>
            </a:r>
          </a:p>
          <a:p>
            <a:pPr marL="0" indent="0">
              <a:buNone/>
            </a:pPr>
            <a:r>
              <a:rPr lang="en-US" sz="1800" i="1" dirty="0"/>
              <a:t>Bruce </a:t>
            </a:r>
            <a:r>
              <a:rPr lang="en-US" sz="1800" i="1" dirty="0" err="1" smtClean="0"/>
              <a:t>McConkie</a:t>
            </a:r>
            <a:r>
              <a:rPr lang="en-US" sz="1800" i="1" dirty="0" smtClean="0"/>
              <a:t>, “Mormon Doctrine”, 1966 edition</a:t>
            </a:r>
            <a:endParaRPr lang="en-US" sz="2000" i="1" dirty="0"/>
          </a:p>
        </p:txBody>
      </p:sp>
    </p:spTree>
    <p:extLst>
      <p:ext uri="{BB962C8B-B14F-4D97-AF65-F5344CB8AC3E}">
        <p14:creationId xmlns:p14="http://schemas.microsoft.com/office/powerpoint/2010/main" val="277300278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fontScale="70000" lnSpcReduction="20000"/>
          </a:bodyPr>
          <a:lstStyle/>
          <a:p>
            <a:pPr marL="0" indent="0">
              <a:buNone/>
            </a:pPr>
            <a:r>
              <a:rPr lang="en-US" sz="2800" dirty="0"/>
              <a:t>Negroes in this life are denied the priesthood; under no circumstances can they hold this delegation of authority from the Almighty. </a:t>
            </a:r>
            <a:r>
              <a:rPr lang="en-US" sz="2600" dirty="0"/>
              <a:t>(</a:t>
            </a:r>
            <a:r>
              <a:rPr lang="en-US" sz="2600" dirty="0" err="1"/>
              <a:t>Abra</a:t>
            </a:r>
            <a:r>
              <a:rPr lang="en-US" sz="2600" dirty="0"/>
              <a:t>. 1:20-27</a:t>
            </a:r>
            <a:r>
              <a:rPr lang="en-US" sz="2600" dirty="0" smtClean="0"/>
              <a:t>) </a:t>
            </a:r>
            <a:r>
              <a:rPr lang="en-US" sz="2800" dirty="0"/>
              <a:t>The gospel message of salvation is not carried affirmatively to them </a:t>
            </a:r>
            <a:r>
              <a:rPr lang="en-US" sz="2600" dirty="0"/>
              <a:t>(Moses 7:8, 12, 22)</a:t>
            </a:r>
            <a:r>
              <a:rPr lang="en-US" sz="2800" dirty="0"/>
              <a:t>, although sometimes negroes search out the truth, join the Church, and become by righteous living heirs of the celestial kingdom of heaven…. The present status of the negro rests purely and simply on the foundation of pre-existence. Along with all races and peoples he is receiving here what he merits as a result of the long pre-mortal probation in the presence of the Lord…. The negroes are not equal with other races where the receipt of certain spiritual blessings are concerned, particularly the priesthood and the temple blessings that flow therefrom, but this inequality is not of man's origin. It is the Lord's doing, is based on his eternal laws of justice, and grows out of the lack of spiritual valiance of those concerned in their first estate.</a:t>
            </a:r>
            <a:r>
              <a:rPr lang="en-US" sz="2800" dirty="0"/>
              <a:t> </a:t>
            </a:r>
            <a:endParaRPr lang="en-US" sz="2800" dirty="0" smtClean="0"/>
          </a:p>
          <a:p>
            <a:pPr marL="0" indent="0">
              <a:buNone/>
            </a:pPr>
            <a:r>
              <a:rPr lang="en-US" sz="1800" i="1" dirty="0" smtClean="0"/>
              <a:t>Bruce </a:t>
            </a:r>
            <a:r>
              <a:rPr lang="en-US" sz="1800" i="1" dirty="0" err="1" smtClean="0"/>
              <a:t>McConkie</a:t>
            </a:r>
            <a:r>
              <a:rPr lang="en-US" sz="1800" i="1" dirty="0" smtClean="0"/>
              <a:t>, “Mormon Doctrine”, 1966 edition</a:t>
            </a:r>
            <a:endParaRPr lang="en-US" sz="2000" i="1" dirty="0"/>
          </a:p>
        </p:txBody>
      </p:sp>
    </p:spTree>
    <p:extLst>
      <p:ext uri="{BB962C8B-B14F-4D97-AF65-F5344CB8AC3E}">
        <p14:creationId xmlns:p14="http://schemas.microsoft.com/office/powerpoint/2010/main" val="144538964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r>
              <a:rPr lang="en-US" sz="1800" dirty="0" smtClean="0"/>
              <a:t>Adam</a:t>
            </a:r>
          </a:p>
          <a:p>
            <a:r>
              <a:rPr lang="en-US" sz="1800" dirty="0" smtClean="0"/>
              <a:t>Enoch</a:t>
            </a:r>
          </a:p>
          <a:p>
            <a:r>
              <a:rPr lang="en-US" sz="1800" dirty="0" smtClean="0"/>
              <a:t>Noah</a:t>
            </a:r>
          </a:p>
          <a:p>
            <a:r>
              <a:rPr lang="en-US" sz="1800" dirty="0" smtClean="0"/>
              <a:t>Abraham</a:t>
            </a:r>
          </a:p>
          <a:p>
            <a:r>
              <a:rPr lang="en-US" sz="1800" dirty="0" smtClean="0"/>
              <a:t>Moses</a:t>
            </a:r>
          </a:p>
          <a:p>
            <a:r>
              <a:rPr lang="en-US" sz="1800" dirty="0" smtClean="0"/>
              <a:t>the </a:t>
            </a:r>
            <a:r>
              <a:rPr lang="en-US" sz="1800" dirty="0" err="1"/>
              <a:t>Nephites</a:t>
            </a:r>
            <a:r>
              <a:rPr lang="en-US" sz="1800" dirty="0"/>
              <a:t> (the Mormon’s tale of an ancient American civilization) </a:t>
            </a:r>
            <a:endParaRPr lang="en-US" sz="1800" dirty="0" smtClean="0"/>
          </a:p>
          <a:p>
            <a:r>
              <a:rPr lang="en-US" sz="1800" dirty="0" smtClean="0"/>
              <a:t>Jesus </a:t>
            </a:r>
            <a:r>
              <a:rPr lang="en-US" sz="1800" dirty="0"/>
              <a:t>and His Apostles</a:t>
            </a:r>
            <a:r>
              <a:rPr lang="en-US" sz="1800" dirty="0"/>
              <a:t> </a:t>
            </a:r>
            <a:endParaRPr lang="en-US" sz="1800" dirty="0"/>
          </a:p>
        </p:txBody>
      </p:sp>
    </p:spTree>
    <p:extLst>
      <p:ext uri="{BB962C8B-B14F-4D97-AF65-F5344CB8AC3E}">
        <p14:creationId xmlns:p14="http://schemas.microsoft.com/office/powerpoint/2010/main" val="157464162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dirty="0"/>
              <a:t>In all past ages and until recent times in this dispensation, the Lord did not offer the priesthood to the Negroes. However, on June 1, 1978, in the Salt Lake Temple, in the presence of the First Presidency and the Council of the Twelve, President Spencer W. Kimball received a revelation from the Lord directing that the gospel and the priesthood should now go to all men without reference to race or color.</a:t>
            </a:r>
          </a:p>
          <a:p>
            <a:pPr marL="0" indent="0">
              <a:buNone/>
            </a:pPr>
            <a:r>
              <a:rPr lang="en-US" sz="1800" i="1" dirty="0" smtClean="0"/>
              <a:t>Bruce </a:t>
            </a:r>
            <a:r>
              <a:rPr lang="en-US" sz="1800" i="1" dirty="0" err="1" smtClean="0"/>
              <a:t>McConkie</a:t>
            </a:r>
            <a:r>
              <a:rPr lang="en-US" sz="1800" i="1" dirty="0" smtClean="0"/>
              <a:t>, “Mormon Doctrine”, 1978 edition</a:t>
            </a:r>
            <a:endParaRPr lang="en-US" sz="2000" i="1" dirty="0"/>
          </a:p>
        </p:txBody>
      </p:sp>
    </p:spTree>
    <p:extLst>
      <p:ext uri="{BB962C8B-B14F-4D97-AF65-F5344CB8AC3E}">
        <p14:creationId xmlns:p14="http://schemas.microsoft.com/office/powerpoint/2010/main" val="279284001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12887" y="172783"/>
            <a:ext cx="8713640" cy="4630553"/>
          </a:xfrm>
        </p:spPr>
        <p:txBody>
          <a:bodyPr>
            <a:normAutofit/>
          </a:bodyPr>
          <a:lstStyle/>
          <a:p>
            <a:pPr marL="0" indent="0" algn="ctr">
              <a:buNone/>
            </a:pPr>
            <a:r>
              <a:rPr lang="en-US" b="1" dirty="0" smtClean="0"/>
              <a:t>Bible verses Mormons use for their </a:t>
            </a:r>
            <a:r>
              <a:rPr lang="en-US" b="1" dirty="0"/>
              <a:t>preexistence </a:t>
            </a:r>
            <a:r>
              <a:rPr lang="en-US" b="1" dirty="0" smtClean="0"/>
              <a:t>theology</a:t>
            </a:r>
          </a:p>
          <a:p>
            <a:pPr marL="0" indent="0" algn="ctr">
              <a:buNone/>
            </a:pPr>
            <a:endParaRPr lang="en-US" sz="600" b="1" dirty="0"/>
          </a:p>
          <a:p>
            <a:r>
              <a:rPr lang="en-US" dirty="0"/>
              <a:t> </a:t>
            </a:r>
            <a:r>
              <a:rPr lang="en-US" dirty="0" smtClean="0"/>
              <a:t>Jeremiah </a:t>
            </a:r>
            <a:r>
              <a:rPr lang="en-US" dirty="0"/>
              <a:t>1:5 – the “pre-existence” of Jeremiah</a:t>
            </a:r>
          </a:p>
          <a:p>
            <a:pPr lvl="0"/>
            <a:r>
              <a:rPr lang="en-US" dirty="0"/>
              <a:t>John 17:5 – spirit existence before fleshly existence</a:t>
            </a:r>
          </a:p>
          <a:p>
            <a:pPr lvl="0"/>
            <a:r>
              <a:rPr lang="en-US" dirty="0"/>
              <a:t>Acts 17:28-29 – the “offspring” of God</a:t>
            </a:r>
          </a:p>
          <a:p>
            <a:r>
              <a:rPr lang="en-US" dirty="0"/>
              <a:t>Romans 8:16-17 – “children” of God</a:t>
            </a:r>
            <a:r>
              <a:rPr lang="en-US" dirty="0"/>
              <a:t> </a:t>
            </a:r>
            <a:endParaRPr lang="en-US" sz="2000" i="1" dirty="0"/>
          </a:p>
        </p:txBody>
      </p:sp>
    </p:spTree>
    <p:extLst>
      <p:ext uri="{BB962C8B-B14F-4D97-AF65-F5344CB8AC3E}">
        <p14:creationId xmlns:p14="http://schemas.microsoft.com/office/powerpoint/2010/main" val="353819967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0487" y="-118"/>
            <a:ext cx="4681062" cy="5143618"/>
          </a:xfrm>
          <a:prstGeom prst="rect">
            <a:avLst/>
          </a:prstGeom>
        </p:spPr>
      </p:pic>
    </p:spTree>
    <p:extLst>
      <p:ext uri="{BB962C8B-B14F-4D97-AF65-F5344CB8AC3E}">
        <p14:creationId xmlns:p14="http://schemas.microsoft.com/office/powerpoint/2010/main" val="6266021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469843"/>
            <a:ext cx="8567743" cy="4333493"/>
          </a:xfrm>
        </p:spPr>
        <p:txBody>
          <a:bodyPr>
            <a:normAutofit/>
          </a:bodyPr>
          <a:lstStyle/>
          <a:p>
            <a:r>
              <a:rPr lang="en-US" dirty="0" err="1" smtClean="0"/>
              <a:t>Eisegesis</a:t>
            </a:r>
            <a:r>
              <a:rPr lang="en-US" dirty="0" smtClean="0"/>
              <a:t> - reading </a:t>
            </a:r>
            <a:r>
              <a:rPr lang="en-US" dirty="0"/>
              <a:t>a meaning into the text</a:t>
            </a:r>
            <a:r>
              <a:rPr lang="en-US" dirty="0"/>
              <a:t> </a:t>
            </a:r>
            <a:endParaRPr lang="en-US" dirty="0" smtClean="0"/>
          </a:p>
          <a:p>
            <a:r>
              <a:rPr lang="en-US" dirty="0" smtClean="0"/>
              <a:t>Exegesis – drawing a meaning out of the text</a:t>
            </a:r>
            <a:endParaRPr lang="en-US" dirty="0"/>
          </a:p>
        </p:txBody>
      </p:sp>
    </p:spTree>
    <p:extLst>
      <p:ext uri="{BB962C8B-B14F-4D97-AF65-F5344CB8AC3E}">
        <p14:creationId xmlns:p14="http://schemas.microsoft.com/office/powerpoint/2010/main" val="325730209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sz="2800" dirty="0"/>
              <a:t>…that he may send the Christ appointed for you, Jesus, whom heaven must receive until the time for restoring all the things about which God spoke by the mouth of his holy prophets long ago.</a:t>
            </a:r>
          </a:p>
          <a:p>
            <a:pPr marL="0" indent="0">
              <a:buNone/>
            </a:pPr>
            <a:r>
              <a:rPr lang="en-US" sz="2000" i="1" dirty="0"/>
              <a:t>Acts 3:20b-21</a:t>
            </a:r>
          </a:p>
          <a:p>
            <a:pPr marL="0" indent="0">
              <a:spcBef>
                <a:spcPts val="800"/>
              </a:spcBef>
              <a:buNone/>
            </a:pPr>
            <a:endParaRPr lang="en-US" dirty="0"/>
          </a:p>
        </p:txBody>
      </p:sp>
    </p:spTree>
    <p:extLst>
      <p:ext uri="{BB962C8B-B14F-4D97-AF65-F5344CB8AC3E}">
        <p14:creationId xmlns:p14="http://schemas.microsoft.com/office/powerpoint/2010/main" val="380479704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sz="2800" dirty="0"/>
              <a:t>And I tell you, you are Peter, and on this rock I will build my church, and the gates of hell shall not prevail against it.</a:t>
            </a:r>
            <a:r>
              <a:rPr lang="en-US" sz="2800" dirty="0"/>
              <a:t> </a:t>
            </a:r>
            <a:endParaRPr lang="en-US" sz="2800" dirty="0" smtClean="0"/>
          </a:p>
          <a:p>
            <a:pPr marL="0" indent="0">
              <a:buNone/>
            </a:pPr>
            <a:r>
              <a:rPr lang="en-US" sz="2000" i="1" dirty="0"/>
              <a:t>Matthew 16:18</a:t>
            </a:r>
            <a:r>
              <a:rPr lang="en-US" sz="2000" i="1" dirty="0"/>
              <a:t> </a:t>
            </a:r>
            <a:endParaRPr lang="en-US" sz="2000" i="1" dirty="0" smtClean="0"/>
          </a:p>
          <a:p>
            <a:pPr marL="0" indent="0">
              <a:buNone/>
            </a:pPr>
            <a:endParaRPr lang="en-US" dirty="0" smtClean="0"/>
          </a:p>
          <a:p>
            <a:pPr marL="0" indent="0">
              <a:buNone/>
            </a:pPr>
            <a:r>
              <a:rPr lang="en-US" dirty="0" smtClean="0"/>
              <a:t>And </a:t>
            </a:r>
            <a:r>
              <a:rPr lang="en-US" dirty="0"/>
              <a:t>behold, I am with you always, to the end of the age. </a:t>
            </a:r>
          </a:p>
          <a:p>
            <a:pPr marL="0" indent="0">
              <a:buNone/>
            </a:pPr>
            <a:r>
              <a:rPr lang="en-US" sz="1800" i="1" dirty="0"/>
              <a:t>Matthew 28:20 </a:t>
            </a:r>
            <a:endParaRPr lang="en-US" i="1" dirty="0"/>
          </a:p>
          <a:p>
            <a:pPr marL="0" indent="0">
              <a:buNone/>
            </a:pPr>
            <a:endParaRPr lang="en-US" i="1" dirty="0"/>
          </a:p>
        </p:txBody>
      </p:sp>
    </p:spTree>
    <p:extLst>
      <p:ext uri="{BB962C8B-B14F-4D97-AF65-F5344CB8AC3E}">
        <p14:creationId xmlns:p14="http://schemas.microsoft.com/office/powerpoint/2010/main" val="96593852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a:bodyPr>
          <a:lstStyle/>
          <a:p>
            <a:pPr marL="0" indent="0">
              <a:buNone/>
            </a:pPr>
            <a:r>
              <a:rPr lang="en-US" sz="2800" dirty="0"/>
              <a:t>to him be glory in the church and in Christ Jesus throughout all generations, forever and ever</a:t>
            </a:r>
            <a:r>
              <a:rPr lang="en-US" sz="2800" dirty="0"/>
              <a:t> </a:t>
            </a:r>
            <a:endParaRPr lang="en-US" sz="2800" dirty="0" smtClean="0"/>
          </a:p>
          <a:p>
            <a:pPr marL="0" indent="0">
              <a:buNone/>
            </a:pPr>
            <a:r>
              <a:rPr lang="en-US" sz="2000" i="1" dirty="0"/>
              <a:t>Ephesians 3:21</a:t>
            </a:r>
            <a:r>
              <a:rPr lang="en-US" sz="2000" i="1" dirty="0"/>
              <a:t> </a:t>
            </a:r>
            <a:endParaRPr lang="en-US" i="1" dirty="0"/>
          </a:p>
        </p:txBody>
      </p:sp>
    </p:spTree>
    <p:extLst>
      <p:ext uri="{BB962C8B-B14F-4D97-AF65-F5344CB8AC3E}">
        <p14:creationId xmlns:p14="http://schemas.microsoft.com/office/powerpoint/2010/main" val="27241578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48541" y="172783"/>
            <a:ext cx="8301803" cy="4630553"/>
          </a:xfrm>
        </p:spPr>
        <p:txBody>
          <a:bodyPr>
            <a:normAutofit/>
          </a:bodyPr>
          <a:lstStyle/>
          <a:p>
            <a:pPr marL="0" indent="0">
              <a:buNone/>
            </a:pPr>
            <a:r>
              <a:rPr lang="en-US" sz="2800" baseline="30000" dirty="0"/>
              <a:t>29</a:t>
            </a:r>
            <a:r>
              <a:rPr lang="en-US" sz="2800" dirty="0"/>
              <a:t> I know that after my departure fierce wolves will come in among you, not sparing the flock; </a:t>
            </a:r>
            <a:r>
              <a:rPr lang="en-US" sz="2800" baseline="30000" dirty="0"/>
              <a:t>30</a:t>
            </a:r>
            <a:r>
              <a:rPr lang="en-US" sz="2800" dirty="0"/>
              <a:t> and from among your own selves will arise men speaking twisted things, to draw away the disciples after them. </a:t>
            </a:r>
            <a:r>
              <a:rPr lang="en-US" sz="2800" baseline="30000" dirty="0"/>
              <a:t>31</a:t>
            </a:r>
            <a:r>
              <a:rPr lang="en-US" sz="2800" dirty="0"/>
              <a:t> Therefore be alert, remembering that for three years I did not cease night or day to admonish every one with tears.</a:t>
            </a:r>
            <a:r>
              <a:rPr lang="en-US" sz="2800" dirty="0"/>
              <a:t> </a:t>
            </a:r>
            <a:endParaRPr lang="en-US" sz="2800" dirty="0" smtClean="0"/>
          </a:p>
          <a:p>
            <a:pPr marL="0" indent="0">
              <a:buNone/>
            </a:pPr>
            <a:r>
              <a:rPr lang="en-US" sz="2000" i="1" dirty="0" smtClean="0"/>
              <a:t>Acts </a:t>
            </a:r>
            <a:r>
              <a:rPr lang="en-US" sz="2000" i="1" dirty="0"/>
              <a:t>20:29-31 </a:t>
            </a:r>
            <a:endParaRPr lang="en-US" i="1" dirty="0"/>
          </a:p>
        </p:txBody>
      </p:sp>
    </p:spTree>
    <p:extLst>
      <p:ext uri="{BB962C8B-B14F-4D97-AF65-F5344CB8AC3E}">
        <p14:creationId xmlns:p14="http://schemas.microsoft.com/office/powerpoint/2010/main" val="251868293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7041" y="172783"/>
            <a:ext cx="8567743" cy="4630553"/>
          </a:xfrm>
        </p:spPr>
        <p:txBody>
          <a:bodyPr>
            <a:normAutofit fontScale="55000" lnSpcReduction="20000"/>
          </a:bodyPr>
          <a:lstStyle/>
          <a:p>
            <a:pPr marL="0" indent="0">
              <a:lnSpc>
                <a:spcPct val="120000"/>
              </a:lnSpc>
              <a:spcBef>
                <a:spcPts val="300"/>
              </a:spcBef>
              <a:buNone/>
            </a:pPr>
            <a:r>
              <a:rPr lang="en-US" baseline="30000" dirty="0" smtClean="0"/>
              <a:t>17</a:t>
            </a:r>
            <a:r>
              <a:rPr lang="en-US" baseline="30000" dirty="0"/>
              <a:t> </a:t>
            </a:r>
            <a:r>
              <a:rPr lang="en-US" dirty="0"/>
              <a:t>Now from Miletus he sent to Ephesus and called the elders of the church to come to him. </a:t>
            </a:r>
            <a:r>
              <a:rPr lang="en-US" baseline="30000" dirty="0"/>
              <a:t>18 </a:t>
            </a:r>
            <a:r>
              <a:rPr lang="en-US" dirty="0"/>
              <a:t>And when they came to him, he said to them</a:t>
            </a:r>
            <a:r>
              <a:rPr lang="en-US" dirty="0" smtClean="0"/>
              <a:t>:</a:t>
            </a:r>
          </a:p>
          <a:p>
            <a:pPr marL="0" indent="0">
              <a:lnSpc>
                <a:spcPct val="120000"/>
              </a:lnSpc>
              <a:spcBef>
                <a:spcPts val="300"/>
              </a:spcBef>
              <a:buNone/>
            </a:pPr>
            <a:r>
              <a:rPr lang="en-US" dirty="0" smtClean="0"/>
              <a:t>“</a:t>
            </a:r>
            <a:r>
              <a:rPr lang="en-US" dirty="0"/>
              <a:t>You yourselves know how I lived among you the whole time from the first day that I set foot in Asia, </a:t>
            </a:r>
            <a:r>
              <a:rPr lang="en-US" baseline="30000" dirty="0"/>
              <a:t>19 </a:t>
            </a:r>
            <a:r>
              <a:rPr lang="en-US" dirty="0" smtClean="0"/>
              <a:t>serving </a:t>
            </a:r>
            <a:r>
              <a:rPr lang="en-US" dirty="0"/>
              <a:t>the Lord with all humility and with tears and with trials that happened to me through the plots of the Jews; </a:t>
            </a:r>
            <a:r>
              <a:rPr lang="en-US" baseline="30000" dirty="0"/>
              <a:t>20 </a:t>
            </a:r>
            <a:r>
              <a:rPr lang="en-US" dirty="0"/>
              <a:t>how I did not shrink from declaring to you anything that was profitable, and teaching you in public and from house to house, </a:t>
            </a:r>
            <a:r>
              <a:rPr lang="en-US" baseline="30000" dirty="0" smtClean="0"/>
              <a:t>21</a:t>
            </a:r>
            <a:r>
              <a:rPr lang="en-US" dirty="0" smtClean="0"/>
              <a:t> </a:t>
            </a:r>
            <a:r>
              <a:rPr lang="en-US" dirty="0"/>
              <a:t>testifying both to Jews and to Greeks of repentance toward God and of faith in our Lord Jesus Christ. </a:t>
            </a:r>
            <a:r>
              <a:rPr lang="en-US" baseline="30000" dirty="0"/>
              <a:t>22 </a:t>
            </a:r>
            <a:r>
              <a:rPr lang="en-US" dirty="0"/>
              <a:t>And now, behold, I am going to Jerusalem, constrained </a:t>
            </a:r>
            <a:r>
              <a:rPr lang="en-US" dirty="0" smtClean="0"/>
              <a:t>by </a:t>
            </a:r>
            <a:r>
              <a:rPr lang="en-US" dirty="0"/>
              <a:t>the Spirit, not knowing what will happen to me there, </a:t>
            </a:r>
            <a:r>
              <a:rPr lang="en-US" baseline="30000" dirty="0"/>
              <a:t>23 </a:t>
            </a:r>
            <a:r>
              <a:rPr lang="en-US" dirty="0"/>
              <a:t>except that the Holy Spirit testifies to me in every city that imprisonment and afflictions await me. </a:t>
            </a:r>
            <a:r>
              <a:rPr lang="en-US" baseline="30000" dirty="0"/>
              <a:t>24 </a:t>
            </a:r>
            <a:r>
              <a:rPr lang="en-US" dirty="0"/>
              <a:t>But I do not account my life of any value nor as precious to myself, if only I may finish my course and the ministry that I received from the Lord Jesus, to testify to the gospel of the grace of God. </a:t>
            </a:r>
            <a:r>
              <a:rPr lang="en-US" baseline="30000" dirty="0"/>
              <a:t>25 </a:t>
            </a:r>
            <a:r>
              <a:rPr lang="en-US" dirty="0"/>
              <a:t>And now, behold, I know that none of you among whom I have gone about proclaiming the kingdom will see my face again. </a:t>
            </a:r>
            <a:r>
              <a:rPr lang="en-US" baseline="30000" dirty="0"/>
              <a:t>26 </a:t>
            </a:r>
            <a:r>
              <a:rPr lang="en-US" dirty="0"/>
              <a:t>Therefore I testify to you this day that I am innocent of the blood of all, </a:t>
            </a:r>
            <a:r>
              <a:rPr lang="en-US" baseline="30000" dirty="0"/>
              <a:t>27 </a:t>
            </a:r>
            <a:r>
              <a:rPr lang="en-US" dirty="0"/>
              <a:t>for I did not shrink from declaring to you the whole counsel of God. </a:t>
            </a:r>
            <a:r>
              <a:rPr lang="en-US" baseline="30000" dirty="0" smtClean="0"/>
              <a:t>28</a:t>
            </a:r>
            <a:r>
              <a:rPr lang="en-US" dirty="0" smtClean="0"/>
              <a:t> </a:t>
            </a:r>
            <a:r>
              <a:rPr lang="en-US" dirty="0"/>
              <a:t>Pay careful attention to yourselves and to all the flock, in which the Holy Spirit has made you overseers, to care for the church of God</a:t>
            </a:r>
            <a:r>
              <a:rPr lang="en-US" dirty="0" smtClean="0"/>
              <a:t>, </a:t>
            </a:r>
            <a:r>
              <a:rPr lang="en-US" dirty="0"/>
              <a:t>which he obtained with his own blood</a:t>
            </a:r>
            <a:r>
              <a:rPr lang="en-US" dirty="0" smtClean="0"/>
              <a:t>. </a:t>
            </a:r>
            <a:r>
              <a:rPr lang="en-US" baseline="30000" dirty="0"/>
              <a:t>29 </a:t>
            </a:r>
            <a:r>
              <a:rPr lang="en-US" b="1" dirty="0"/>
              <a:t>I know that after my departure fierce wolves will come in among you, not sparing the flock; </a:t>
            </a:r>
            <a:r>
              <a:rPr lang="en-US" b="1" baseline="30000" dirty="0"/>
              <a:t>30 </a:t>
            </a:r>
            <a:r>
              <a:rPr lang="en-US" b="1" dirty="0"/>
              <a:t>and from among your own selves will arise men speaking twisted things, to draw away the disciples after them. </a:t>
            </a:r>
            <a:r>
              <a:rPr lang="en-US" b="1" baseline="30000" dirty="0"/>
              <a:t>31 </a:t>
            </a:r>
            <a:r>
              <a:rPr lang="en-US" b="1" dirty="0"/>
              <a:t>Therefore be alert, remembering that for three years I did not cease night or day to admonish every one with tears. </a:t>
            </a:r>
            <a:r>
              <a:rPr lang="en-US" baseline="30000" dirty="0"/>
              <a:t>32 </a:t>
            </a:r>
            <a:r>
              <a:rPr lang="en-US" dirty="0"/>
              <a:t>And now I commend you to God and to the word of his grace, which is able to build you up and to give you the inheritance among all those who are sanctified.</a:t>
            </a:r>
          </a:p>
          <a:p>
            <a:pPr marL="0" indent="0">
              <a:spcBef>
                <a:spcPts val="800"/>
              </a:spcBef>
              <a:buNone/>
            </a:pPr>
            <a:r>
              <a:rPr lang="en-US" i="1" dirty="0"/>
              <a:t>Acts 20:17-32</a:t>
            </a:r>
          </a:p>
          <a:p>
            <a:pPr marL="0" indent="0">
              <a:spcBef>
                <a:spcPts val="800"/>
              </a:spcBef>
              <a:buNone/>
            </a:pPr>
            <a:endParaRPr lang="en-US" dirty="0"/>
          </a:p>
        </p:txBody>
      </p:sp>
    </p:spTree>
    <p:extLst>
      <p:ext uri="{BB962C8B-B14F-4D97-AF65-F5344CB8AC3E}">
        <p14:creationId xmlns:p14="http://schemas.microsoft.com/office/powerpoint/2010/main" val="237594607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3769</TotalTime>
  <Words>1607</Words>
  <Application>Microsoft Macintosh PowerPoint</Application>
  <PresentationFormat>On-screen Show (16:9)</PresentationFormat>
  <Paragraphs>111</Paragraphs>
  <Slides>32</Slides>
  <Notes>28</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Breeze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JJR Enterprises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 Madren</dc:creator>
  <cp:lastModifiedBy>Jay Madren</cp:lastModifiedBy>
  <cp:revision>70</cp:revision>
  <dcterms:created xsi:type="dcterms:W3CDTF">2011-12-11T13:48:35Z</dcterms:created>
  <dcterms:modified xsi:type="dcterms:W3CDTF">2012-02-26T13:53:39Z</dcterms:modified>
</cp:coreProperties>
</file>